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15.jpeg" ContentType="image/jpeg"/>
  <Override PartName="/ppt/media/image1.jpeg" ContentType="image/jpeg"/>
  <Override PartName="/ppt/media/image6.png" ContentType="image/png"/>
  <Override PartName="/ppt/media/image10.png" ContentType="image/png"/>
  <Override PartName="/ppt/media/image7.svg" ContentType="image/svg"/>
  <Override PartName="/ppt/media/image14.png" ContentType="image/png"/>
  <Override PartName="/ppt/media/image5.png" ContentType="image/png"/>
  <Override PartName="/ppt/media/image8.png" ContentType="image/png"/>
  <Override PartName="/ppt/media/image12.png" ContentType="image/png"/>
  <Override PartName="/ppt/media/image3.png" ContentType="image/png"/>
  <Override PartName="/ppt/media/image9.svg" ContentType="image/svg"/>
  <Override PartName="/ppt/media/image2.png" ContentType="image/png"/>
  <Override PartName="/ppt/media/image11.png" ContentType="image/png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" Target="slides/slide1.xml"/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30" Type="http://schemas.openxmlformats.org/officeDocument/2006/relationships/slide" Target="slides/slide19.xml"/><Relationship Id="rId3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838080" y="1371600"/>
            <a:ext cx="10515240" cy="49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DAFEA3C-D837-477E-852E-74D57474D05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64694A9-6C2A-478B-AC36-81EF1C7F1DDF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838080" y="1371600"/>
            <a:ext cx="10515240" cy="49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7465506-7906-45F8-81D4-2129A767FC6F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AE828CB-5811-4A26-B4A2-86F616B1AE0D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838080" y="1371600"/>
            <a:ext cx="5131080" cy="49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6226200" y="1371600"/>
            <a:ext cx="5131080" cy="49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A52C48BE-C8FD-4AA8-BEB3-E7A3460BC51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AA29076-9FC6-488C-9DFA-DF697EB6F1E9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A78C687-106B-481C-8E94-9F2EBAC6592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BA7A0952-26E7-4B39-AC26-BBF73F8374C1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- N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91EF1279-639D-4042-A402-48F460FDB4CA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9896D11A-2741-4602-82B5-674400A799F5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3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rgbClr val="00629b"/>
                </a:solidFill>
                <a:latin typeface="Calibri"/>
              </a:rPr>
              <a:t>Click to </a:t>
            </a:r>
            <a:r>
              <a:rPr b="1" lang="en-US" sz="6000" spc="-1" strike="noStrike">
                <a:solidFill>
                  <a:srgbClr val="00629b"/>
                </a:solidFill>
                <a:latin typeface="Calibri"/>
              </a:rPr>
              <a:t>edit </a:t>
            </a:r>
            <a:r>
              <a:rPr b="1" lang="en-US" sz="6000" spc="-1" strike="noStrike">
                <a:solidFill>
                  <a:srgbClr val="00629b"/>
                </a:solidFill>
                <a:latin typeface="Calibri"/>
              </a:rPr>
              <a:t>Master </a:t>
            </a:r>
            <a:r>
              <a:rPr b="1" lang="en-US" sz="6000" spc="-1" strike="noStrike">
                <a:solidFill>
                  <a:srgbClr val="00629b"/>
                </a:solidFill>
                <a:latin typeface="Calibri"/>
              </a:rPr>
              <a:t>title </a:t>
            </a:r>
            <a:r>
              <a:rPr b="1" lang="en-US" sz="6000" spc="-1" strike="noStrike">
                <a:solidFill>
                  <a:srgbClr val="00629b"/>
                </a:solidFill>
                <a:latin typeface="Calibri"/>
              </a:rPr>
              <a:t>style</a:t>
            </a:r>
            <a:endParaRPr b="0" lang="en-US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9C7BF838-C184-4CEA-95BD-F0BD3CD54349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ffffff"/>
              </a:solidFill>
              <a:latin typeface="Times New Roman"/>
            </a:endParaRPr>
          </a:p>
        </p:txBody>
      </p:sp>
      <p:pic>
        <p:nvPicPr>
          <p:cNvPr id="4" name="Picture 8" descr=""/>
          <p:cNvPicPr/>
          <p:nvPr/>
        </p:nvPicPr>
        <p:blipFill>
          <a:blip r:embed="rId3"/>
          <a:stretch/>
        </p:blipFill>
        <p:spPr>
          <a:xfrm>
            <a:off x="356760" y="21348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5" name="Picture 9" descr=""/>
          <p:cNvPicPr/>
          <p:nvPr/>
        </p:nvPicPr>
        <p:blipFill>
          <a:blip r:embed="rId4"/>
          <a:stretch/>
        </p:blipFill>
        <p:spPr>
          <a:xfrm>
            <a:off x="2209680" y="1440"/>
            <a:ext cx="1405440" cy="122400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183280" y="1600200"/>
            <a:ext cx="6171840" cy="4700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icon to add picture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839880" y="1600200"/>
            <a:ext cx="3931920" cy="4700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dt" idx="4"/>
          </p:nvPr>
        </p:nvSpPr>
        <p:spPr>
          <a:xfrm>
            <a:off x="486792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3B05CF84-86C0-4A93-B9C4-54DEA7C24ACD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4" name="Picture 5" descr=""/>
          <p:cNvPicPr/>
          <p:nvPr/>
        </p:nvPicPr>
        <p:blipFill>
          <a:blip r:embed="rId2"/>
          <a:stretch/>
        </p:blipFill>
        <p:spPr>
          <a:xfrm>
            <a:off x="10281600" y="3322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15" name="Picture 9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16" name="Picture 10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4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371600"/>
            <a:ext cx="10515240" cy="4933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B71A80E0-F1D2-4729-838A-A27621E8165F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0" name="Picture 3" descr=""/>
          <p:cNvPicPr/>
          <p:nvPr/>
        </p:nvPicPr>
        <p:blipFill>
          <a:blip r:embed="rId2"/>
          <a:stretch/>
        </p:blipFill>
        <p:spPr>
          <a:xfrm>
            <a:off x="10281600" y="3034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21" name="Picture 9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22" name="Picture 10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831960" y="4562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dt" idx="7"/>
          </p:nvPr>
        </p:nvSpPr>
        <p:spPr>
          <a:xfrm>
            <a:off x="497952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sldNum" idx="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ECC82E0B-AD9F-4ECF-B8F6-58B94C6D999E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9" name="Picture 9" descr=""/>
          <p:cNvPicPr/>
          <p:nvPr/>
        </p:nvPicPr>
        <p:blipFill>
          <a:blip r:embed="rId2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30" name="Picture 10" descr=""/>
          <p:cNvPicPr/>
          <p:nvPr/>
        </p:nvPicPr>
        <p:blipFill>
          <a:blip r:embed="rId3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4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371600"/>
            <a:ext cx="5181120" cy="4933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172200" y="1371600"/>
            <a:ext cx="5181120" cy="4933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dt" idx="9"/>
          </p:nvPr>
        </p:nvSpPr>
        <p:spPr>
          <a:xfrm>
            <a:off x="4862520" y="63280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sldNum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0916D7C8-5766-4A0A-9195-330DE3E47611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36" name="Straight Connector 11"/>
          <p:cNvCxnSpPr/>
          <p:nvPr/>
        </p:nvCxnSpPr>
        <p:spPr>
          <a:xfrm>
            <a:off x="838080" y="1330560"/>
            <a:ext cx="10515960" cy="360"/>
          </a:xfrm>
          <a:prstGeom prst="straightConnector1">
            <a:avLst/>
          </a:prstGeom>
          <a:ln>
            <a:solidFill>
              <a:srgbClr val="f6be07"/>
            </a:solidFill>
          </a:ln>
        </p:spPr>
      </p:cxnSp>
      <p:pic>
        <p:nvPicPr>
          <p:cNvPr id="37" name="Picture 5" descr=""/>
          <p:cNvPicPr/>
          <p:nvPr/>
        </p:nvPicPr>
        <p:blipFill>
          <a:blip r:embed="rId2"/>
          <a:stretch/>
        </p:blipFill>
        <p:spPr>
          <a:xfrm>
            <a:off x="10281600" y="3322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38" name="Picture 9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39" name="Picture 10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5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937836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4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839880" y="1371600"/>
            <a:ext cx="5157360" cy="68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5157360" cy="424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6172200" y="1371600"/>
            <a:ext cx="5182920" cy="68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172200" y="2057400"/>
            <a:ext cx="5182920" cy="424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dt" idx="11"/>
          </p:nvPr>
        </p:nvSpPr>
        <p:spPr>
          <a:xfrm>
            <a:off x="4724280" y="641484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sldNum" idx="1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C39201D9-8038-40D0-9F80-C90798D321D5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50" name="Straight Connector 12"/>
          <p:cNvCxnSpPr/>
          <p:nvPr/>
        </p:nvCxnSpPr>
        <p:spPr>
          <a:xfrm>
            <a:off x="838080" y="1330560"/>
            <a:ext cx="10515960" cy="360"/>
          </a:xfrm>
          <a:prstGeom prst="straightConnector1">
            <a:avLst/>
          </a:prstGeom>
          <a:ln>
            <a:solidFill>
              <a:srgbClr val="f6be07"/>
            </a:solidFill>
          </a:ln>
        </p:spPr>
      </p:cxnSp>
      <p:pic>
        <p:nvPicPr>
          <p:cNvPr id="51" name="Picture 7" descr=""/>
          <p:cNvPicPr/>
          <p:nvPr/>
        </p:nvPicPr>
        <p:blipFill>
          <a:blip r:embed="rId2"/>
          <a:stretch/>
        </p:blipFill>
        <p:spPr>
          <a:xfrm>
            <a:off x="10281600" y="3322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52" name="Picture 11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53" name="Picture 13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5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4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dt" idx="13"/>
          </p:nvPr>
        </p:nvSpPr>
        <p:spPr>
          <a:xfrm>
            <a:off x="467136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sldNum" idx="1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520FCCE0-02FC-4D16-A07E-F5845C6720A3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57" name="Straight Connector 9"/>
          <p:cNvCxnSpPr/>
          <p:nvPr/>
        </p:nvCxnSpPr>
        <p:spPr>
          <a:xfrm>
            <a:off x="838080" y="1330560"/>
            <a:ext cx="10515960" cy="360"/>
          </a:xfrm>
          <a:prstGeom prst="straightConnector1">
            <a:avLst/>
          </a:prstGeom>
          <a:ln>
            <a:solidFill>
              <a:srgbClr val="f6be07"/>
            </a:solidFill>
          </a:ln>
        </p:spPr>
      </p:cxnSp>
      <p:pic>
        <p:nvPicPr>
          <p:cNvPr id="58" name="Picture 7" descr=""/>
          <p:cNvPicPr/>
          <p:nvPr/>
        </p:nvPicPr>
        <p:blipFill>
          <a:blip r:embed="rId2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59" name="Picture 8" descr=""/>
          <p:cNvPicPr/>
          <p:nvPr/>
        </p:nvPicPr>
        <p:blipFill>
          <a:blip r:embed="rId3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dt" idx="15"/>
          </p:nvPr>
        </p:nvSpPr>
        <p:spPr>
          <a:xfrm>
            <a:off x="4623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ldNum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35755C5A-1CD8-4597-8EA7-AA081F81AE85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3" name="Picture 2" descr=""/>
          <p:cNvPicPr/>
          <p:nvPr/>
        </p:nvPicPr>
        <p:blipFill>
          <a:blip r:embed="rId2"/>
          <a:stretch/>
        </p:blipFill>
        <p:spPr>
          <a:xfrm>
            <a:off x="10281600" y="3322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64" name="Picture 6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65" name="Picture 7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5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dt" idx="1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ldNum" idx="1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8551064E-CF69-4CCE-B079-59336EDF3AB9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839880" y="1600200"/>
            <a:ext cx="3931920" cy="4700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dt" idx="19"/>
          </p:nvPr>
        </p:nvSpPr>
        <p:spPr>
          <a:xfrm>
            <a:off x="5091120" y="6357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sldNum" idx="2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FE9E8036-E55D-4B1B-BE64-2F9D7485D679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5183280" y="1600200"/>
            <a:ext cx="6171840" cy="4700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73" name="Picture 5" descr=""/>
          <p:cNvPicPr/>
          <p:nvPr/>
        </p:nvPicPr>
        <p:blipFill>
          <a:blip r:embed="rId2"/>
          <a:stretch/>
        </p:blipFill>
        <p:spPr>
          <a:xfrm>
            <a:off x="10281600" y="3322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74" name="Picture 11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75" name="Picture 12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svg"/><Relationship Id="rId3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svg"/><Relationship Id="rId3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buNone/>
            </a:pPr>
            <a:r>
              <a:rPr b="0" lang="en-US" sz="2730" spc="-1" strike="noStrike">
                <a:solidFill>
                  <a:schemeClr val="dk1"/>
                </a:solidFill>
                <a:latin typeface="Calibri"/>
              </a:rPr>
              <a:t>Application-Level Checkpoint/Restart for</a:t>
            </a:r>
            <a:br>
              <a:rPr sz="2730"/>
            </a:br>
            <a:r>
              <a:rPr b="0" lang="en-US" sz="2730" spc="-1" strike="noStrike">
                <a:solidFill>
                  <a:schemeClr val="dk1"/>
                </a:solidFill>
                <a:latin typeface="Calibri"/>
              </a:rPr>
              <a:t>Large-Scale Attack and Compliance Graphs</a:t>
            </a:r>
            <a:endParaRPr b="0" lang="en-US" sz="273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1523880" y="3630600"/>
            <a:ext cx="9143640" cy="2484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8306"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chemeClr val="dk1"/>
                </a:solidFill>
                <a:latin typeface="Calibri"/>
              </a:rPr>
              <a:t>Noah L. Schrick, Peter J. Hawrylak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chemeClr val="dk1"/>
                </a:solidFill>
                <a:latin typeface="Calibri"/>
              </a:rPr>
              <a:t>University of Tulsa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chemeClr val="dk1"/>
                </a:solidFill>
                <a:latin typeface="Calibri"/>
              </a:rPr>
              <a:t>Track#3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chemeClr val="dk1"/>
                </a:solidFill>
                <a:latin typeface="Calibri"/>
              </a:rPr>
              <a:t>Session: 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chemeClr val="dk1"/>
                </a:solidFill>
                <a:latin typeface="Calibri"/>
              </a:rPr>
              <a:t>Presentation Date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Footer Placeholder 4"/>
          <p:cNvSpPr/>
          <p:nvPr/>
        </p:nvSpPr>
        <p:spPr>
          <a:xfrm>
            <a:off x="4038480" y="0"/>
            <a:ext cx="4114440" cy="6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“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Engineering the Future”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9" name="Picture 5" descr="A logo with text on it&#10;&#10;Description automatically generated with medium confidence"/>
          <p:cNvPicPr/>
          <p:nvPr/>
        </p:nvPicPr>
        <p:blipFill>
          <a:blip r:embed="rId1"/>
          <a:stretch/>
        </p:blipFill>
        <p:spPr>
          <a:xfrm>
            <a:off x="10441800" y="5383080"/>
            <a:ext cx="1671120" cy="1463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1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Introduction (1/2)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Content Placeholder 2"/>
          <p:cNvSpPr/>
          <p:nvPr/>
        </p:nvSpPr>
        <p:spPr>
          <a:xfrm>
            <a:off x="686160" y="1523880"/>
            <a:ext cx="45716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93611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2800" spc="-1" strike="noStrike">
                <a:solidFill>
                  <a:schemeClr val="dk1"/>
                </a:solidFill>
                <a:latin typeface="Calibri"/>
              </a:rPr>
              <a:t>Attack Graph  -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Determine all possible ways systems may be compromised [1]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2800" spc="-1" strike="noStrike">
                <a:solidFill>
                  <a:schemeClr val="dk1"/>
                </a:solidFill>
                <a:latin typeface="Calibri"/>
              </a:rPr>
              <a:t>Compliance Graph -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Determine all possible ways systems may fall out of compliance [2]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Footer Placeholder 4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sldNum" idx="21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026C2BD6-ACF2-468D-943F-D6C6FEAF1750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2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Text Placeholder 3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715000" y="1418400"/>
            <a:ext cx="4800600" cy="3971520"/>
          </a:xfrm>
          <a:prstGeom prst="rect">
            <a:avLst/>
          </a:prstGeom>
          <a:ln w="0">
            <a:noFill/>
          </a:ln>
        </p:spPr>
      </p:pic>
      <p:sp>
        <p:nvSpPr>
          <p:cNvPr id="86" name="Text Placeholder 11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Overview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12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Introduction (2/2)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 Placeholder 11"/>
          <p:cNvSpPr/>
          <p:nvPr/>
        </p:nvSpPr>
        <p:spPr>
          <a:xfrm>
            <a:off x="838080" y="1523880"/>
            <a:ext cx="807732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71666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Nodes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States within the graph.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Have system information embedded within the object.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Example: Windows 10 machine, pfSense firewall vX.Y, 2006 Toyota Corolla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Edges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Transitions within the graph.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Events that lead to a change in the system(s) or environment(s).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Example: Installing or updating software/hardware, regularly occurring maintenance, spread of malware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Footer Placeholder 11"/>
          <p:cNvSpPr/>
          <p:nvPr/>
        </p:nvSpPr>
        <p:spPr>
          <a:xfrm>
            <a:off x="4047120" y="6215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1"/>
          <p:cNvSpPr>
            <a:spLocks noGrp="1"/>
          </p:cNvSpPr>
          <p:nvPr>
            <p:ph type="sldNum" idx="22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B91CEC05-26FE-461A-A7D6-8E488F30FFE4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3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Text Placeholder 12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Terminology/Descriptions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2" name="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9116640" y="1371600"/>
            <a:ext cx="2313360" cy="4114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14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Challenges (1/2)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 Placeholder 13"/>
          <p:cNvSpPr/>
          <p:nvPr/>
        </p:nvSpPr>
        <p:spPr>
          <a:xfrm>
            <a:off x="838080" y="1523880"/>
            <a:ext cx="944892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68611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Scalability (State Space Explosion) [3, 7]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The exponential growth of states and edges caused through minimal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additions of assets, qualities, or events 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Leads to graphs with hundreds of millions of nodes, and billions of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edges.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High Runtime Requirements [3-7]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Real-world performance of graph operations does not align with the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theoretical assumption.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Scalability – large graphs take exceedingly long to generate.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Example: Installing or updating software/hardware, regularly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occurring maintenance, spread of malware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Footer Placeholder 13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sldNum" idx="23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E2D1C66A-3194-44DD-9504-FC605656DA13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7" name="Text Placeholder 13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Challenges with </a:t>
            </a: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Attack and </a:t>
            </a: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Compliance </a:t>
            </a: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Graphs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15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Challenges (2/2)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 Placeholder 14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Graphs and graph operations cannot be contained within non-volatile memory (RAM).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Out-of-memory killers will terminate the generation process.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Outages, HPC cycle exhaustion, or other interruption forces a complete re-generation of the graphs.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Can result in a loss of weeks’ worth of processing.  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Footer Placeholder 14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sldNum" idx="24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E20B1130-76D3-429E-A360-1BC1BD3DF662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5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2" name="Text Placeholder 15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Implications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1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Memory Constraint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 Placeholder 10"/>
          <p:cNvSpPr/>
          <p:nvPr/>
        </p:nvSpPr>
        <p:spPr>
          <a:xfrm>
            <a:off x="457200" y="1523880"/>
            <a:ext cx="56768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75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The queue of unexplored nodes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“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Frontier”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Caused by the Breadth-First Search generation approach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OpenSymbol"/>
              <a:buAutoNum type="arabicParenR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The graph object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“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Instance”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All explored nodes (and their embedded information), edges, flags, or auxiliary graph labels or features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Footer Placeholder 7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sldNum" idx="25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FD2F7AA1-87FF-4690-9289-210EA01ED91A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6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7" name="Text Placeholder 7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Two Primary Pain Points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1"/>
          <a:stretch/>
        </p:blipFill>
        <p:spPr>
          <a:xfrm>
            <a:off x="5676840" y="1600200"/>
            <a:ext cx="6438960" cy="3429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Related Works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 Placeholder 2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Efficient storage techniques [13, 14].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Logic-based generation [15].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Alternate information representation schemes [16, 17].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Sampling [18].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Parallelization [19].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Footer Placeholder 4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sldNum" idx="26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69778F60-9D82-4FB1-85FA-518DD34FAC05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7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3" name="Text Placeholder 3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Specific to Attack and Compliance </a:t>
            </a: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Graphs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6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Checkpoint/Restart (C/R)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 Placeholder 15"/>
          <p:cNvSpPr/>
          <p:nvPr/>
        </p:nvSpPr>
        <p:spPr>
          <a:xfrm>
            <a:off x="838080" y="1523880"/>
            <a:ext cx="10515240" cy="441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62500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 technique that saves the state of a program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mid-execution, and allows for a restart from a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saved state.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Three categories [8, 9]: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System-level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Requires compatibility with the operating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system, and any application libraries (e.g.,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MPI).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Large in scope: can restore process IDs,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checkpoint shell scripts, sockets, threads, file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processing.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User-level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Large, application-independent checkpoints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that are linked through libraries.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Application-level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Built into an application’s source code.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Goal: only handle the necessary information.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Footer Placeholder 15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sldNum" idx="27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DC95E73A-FE1F-4780-BFC9-81D217C4F4D6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8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8" name="Text Placeholder 16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Introduction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3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Goal of This Work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 Placeholder 12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87500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Minimal checkpoints for fast, efficient checkpoint and restart procedures.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C/R will also be portable, and independent of external libraries or operating systems.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Benefits are twofold: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Provides a form of fault-tolerance in the event of interruption.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Provides a means of memory relief by dumping excess, no longer relevant graph instances during checkpoint intervals.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Footer Placeholder 12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sldNum" idx="28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3798A2DA-17BB-4FDC-A97D-DD2D7B4C996B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9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3" name="Text Placeholder 14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Implement Application-level C/R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2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Overview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Footer Placeholder 1"/>
          <p:cNvSpPr/>
          <p:nvPr/>
        </p:nvSpPr>
        <p:spPr>
          <a:xfrm>
            <a:off x="843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sldNum" idx="29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B14F4DED-367D-4942-A555-76D231702715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10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7" name="Text Placeholder 1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Generation Process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8" name="" descr=""/>
          <p:cNvPicPr/>
          <p:nvPr/>
        </p:nvPicPr>
        <p:blipFill>
          <a:blip r:embed="rId1"/>
          <a:stretch/>
        </p:blipFill>
        <p:spPr>
          <a:xfrm>
            <a:off x="4462200" y="778320"/>
            <a:ext cx="4224600" cy="5935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4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Checkpointing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tent Placeholder 3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62500" lnSpcReduction="2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Dynamic storing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Based on available memory.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New PostgreSQL table for the frontier.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Graph instance tables already existed.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Maintain proper ordering of FIFO queue.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Alpha (</a:t>
            </a:r>
            <a:r>
              <a:rPr b="0" lang="en-US" sz="2800" spc="-1" strike="noStrike">
                <a:solidFill>
                  <a:schemeClr val="dk1"/>
                </a:solidFill>
                <a:latin typeface="DejaVu Sans"/>
                <a:ea typeface="DejaVu Sans"/>
              </a:rPr>
              <a:t>⍺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DejaVu Sans"/>
              </a:rPr>
              <a:t>) Parameter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DejaVu Sans"/>
              </a:rPr>
              <a:t>(0, 1.0)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Checkpoint when a graph instance consumes a percentage of memory relative to allocated.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[1.0, n)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Checkpoint when the graph instance has </a:t>
            </a:r>
            <a:r>
              <a:rPr b="0" i="1" lang="en-US" sz="2800" spc="-1" strike="noStrike">
                <a:solidFill>
                  <a:schemeClr val="dk1"/>
                </a:solidFill>
                <a:latin typeface="Calibri"/>
              </a:rPr>
              <a:t>n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nodes.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Ideally, user will pass in memory requests to a job scheduler (e.g., Slurm), and RAGE.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Footer Placeholder 3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1"/>
          <p:cNvSpPr>
            <a:spLocks noGrp="1"/>
          </p:cNvSpPr>
          <p:nvPr>
            <p:ph type="sldNum" idx="30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F586A884-3761-41C5-92F9-876BC03CB421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11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Text Placeholder 4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Implementation Details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17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Checkpointing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ontent Placeholder 16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9"/>
              </a:spcBef>
              <a:spcAft>
                <a:spcPts val="115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Processed during the OpenMP critical section, but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can be passed to the dedicated MPI database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node to allow for a continuation in generation.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9"/>
              </a:spcBef>
              <a:spcAft>
                <a:spcPts val="115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Memory buffer is reserved for building SQL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queries.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9"/>
              </a:spcBef>
              <a:spcAft>
                <a:spcPts val="115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No file system dependencies required.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9"/>
              </a:spcBef>
              <a:spcAft>
                <a:spcPts val="115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Abstracted from PostgreSQL specific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implementations, so PostgreSQL redundancies can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be added to the cluster with no cost to application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runtime.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Footer Placeholder 16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sldNum" idx="31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5F3770B4-5E79-49BA-A151-20DB984F0C32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12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8" name="Text Placeholder 17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Implementation Details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5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Restarting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ontent Placeholder 4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New restart parameter.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Pulls the frontier.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Recovers node ID positioning.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Graph instance was already explored: no need to recover the known instance.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Footer Placeholder 5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sldNum" idx="32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AD12189B-053A-480E-BCE1-22C3F82FA0C1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13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3" name="Text Placeholder 5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Implementation Details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6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Results - Checkpointing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Footer Placeholder 6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sldNum" idx="33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DF1930A6-7B83-48B7-88B2-BA724AB00F2B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47" name="" descr=""/>
          <p:cNvPicPr/>
          <p:nvPr/>
        </p:nvPicPr>
        <p:blipFill>
          <a:blip r:embed="rId1"/>
          <a:stretch/>
        </p:blipFill>
        <p:spPr>
          <a:xfrm>
            <a:off x="1035000" y="2286000"/>
            <a:ext cx="7772400" cy="3813120"/>
          </a:xfrm>
          <a:prstGeom prst="rect">
            <a:avLst/>
          </a:prstGeom>
          <a:ln w="0">
            <a:noFill/>
          </a:ln>
        </p:spPr>
      </p:pic>
      <p:sp>
        <p:nvSpPr>
          <p:cNvPr id="148" name="Content Placeholder 5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Linear relationship between checkpoint time and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frontier size.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8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Results - Checkpointing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Footer Placeholder 17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sldNum" idx="34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965D4EC8-6750-43DA-91B6-90DE39798B9C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15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52" name="" descr=""/>
          <p:cNvPicPr/>
          <p:nvPr/>
        </p:nvPicPr>
        <p:blipFill>
          <a:blip r:embed="rId1"/>
          <a:stretch/>
        </p:blipFill>
        <p:spPr>
          <a:xfrm>
            <a:off x="538200" y="2743200"/>
            <a:ext cx="8317800" cy="3429000"/>
          </a:xfrm>
          <a:prstGeom prst="rect">
            <a:avLst/>
          </a:prstGeom>
          <a:ln w="0">
            <a:noFill/>
          </a:ln>
        </p:spPr>
      </p:pic>
      <p:sp>
        <p:nvSpPr>
          <p:cNvPr id="153" name="Content Placeholder 17"/>
          <p:cNvSpPr/>
          <p:nvPr/>
        </p:nvSpPr>
        <p:spPr>
          <a:xfrm>
            <a:off x="838080" y="139104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Bound by a logarithmic relationship between checkpoint time and instance size when the instance is smaller.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As the instance grows, checkpoint time better fits to a linear relationship.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7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Results - Restarting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Content Placeholder 6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Linear relationship between restart time and frontier size.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Footer Placeholder 2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sldNum" idx="35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1E1757A3-3998-4F09-921D-DFA0FACD97B8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58" name="" descr=""/>
          <p:cNvPicPr/>
          <p:nvPr/>
        </p:nvPicPr>
        <p:blipFill>
          <a:blip r:embed="rId1"/>
          <a:stretch/>
        </p:blipFill>
        <p:spPr>
          <a:xfrm>
            <a:off x="1227600" y="2295000"/>
            <a:ext cx="7181640" cy="3884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8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Conclusions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 Placeholder 7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Successfully alleviates “unnecessary” memory pressure for large graphs.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Minimally checkpoints graph objects and an unexplored queue of nodes without consuming an excessive amount of runtime.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Restarts to a known state in the event of an interruption without consuming an excessive amount of runtime.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Footer Placeholder 8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sldNum" idx="36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30649F02-01BB-45B5-8B6B-CEA19B6BA5AD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3" name="Text Placeholder 8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Implemented Application-level CR that: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9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Future Work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ontent Placeholder 8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72777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Comparison to known C/R libraries: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Scalable Checkpoint/Restart (SCR) [10].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Distributed MultiThreaded Checkpointing (DMTCP) [11].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Berkely Lab Checkpoint/Restart [12].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Optimize database queries and/or database configurations.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Filesystem C/R.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Optimizing checkpointing interval [21].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Footer Placeholder 9"/>
          <p:cNvSpPr/>
          <p:nvPr/>
        </p:nvSpPr>
        <p:spPr>
          <a:xfrm>
            <a:off x="4047120" y="625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sldNum" idx="37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BB6AF7E6-D607-40B2-AF52-BDA8617853AA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8" name="Text Placeholder 9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Should Investigate: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ontent Placeholder 2"/>
          <p:cNvSpPr/>
          <p:nvPr/>
        </p:nvSpPr>
        <p:spPr>
          <a:xfrm>
            <a:off x="306720" y="2971800"/>
            <a:ext cx="35395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78055"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en-US" sz="5400" spc="-1" strike="noStrike">
                <a:solidFill>
                  <a:schemeClr val="dk1"/>
                </a:solidFill>
                <a:latin typeface="Calibri"/>
              </a:rPr>
              <a:t>Thank You!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1"/>
          <p:cNvSpPr>
            <a:spLocks noGrp="1"/>
          </p:cNvSpPr>
          <p:nvPr>
            <p:ph type="sldNum" idx="38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09CFADBC-A4B0-446A-88B3-E614B73C13BF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71" name="Picture 5" descr="A city skyline with a blue and yellow background&#10;&#10;Description automatically generated"/>
          <p:cNvPicPr/>
          <p:nvPr/>
        </p:nvPicPr>
        <p:blipFill>
          <a:blip r:embed="rId1"/>
          <a:stretch/>
        </p:blipFill>
        <p:spPr>
          <a:xfrm>
            <a:off x="4306680" y="294840"/>
            <a:ext cx="7578360" cy="5033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SEC2024_presentation template</Template>
  <TotalTime>1405</TotalTime>
  <Application>LibreOffice/24.2.0.3$Linux_X86_64 LibreOffice_project/420$Build-3</Application>
  <AppVersion>15.0000</AppVersion>
  <Words>49</Words>
  <Paragraphs>19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2024-01-28T22:59:39Z</dcterms:created>
  <dc:creator>Grigorian, Eric</dc:creator>
  <dc:description/>
  <dc:language>en-US</dc:language>
  <cp:lastModifiedBy/>
  <cp:lastPrinted>2024-02-28T15:56:06Z</cp:lastPrinted>
  <dcterms:modified xsi:type="dcterms:W3CDTF">2024-02-28T15:58:02Z</dcterms:modified>
  <cp:revision>14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4</vt:i4>
  </property>
</Properties>
</file>